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88" r:id="rId2"/>
    <p:sldId id="305" r:id="rId3"/>
    <p:sldId id="308" r:id="rId4"/>
    <p:sldId id="299" r:id="rId5"/>
    <p:sldId id="306" r:id="rId6"/>
    <p:sldId id="310" r:id="rId7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мп" initials="к" lastIdx="1" clrIdx="0">
    <p:extLst>
      <p:ext uri="{19B8F6BF-5375-455C-9EA6-DF929625EA0E}">
        <p15:presenceInfo xmlns:p15="http://schemas.microsoft.com/office/powerpoint/2012/main" userId="комп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57F"/>
    <a:srgbClr val="F2DFC6"/>
    <a:srgbClr val="F1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5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61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54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3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2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49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0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0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09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0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DFC6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8392-D15E-4845-8D7D-F14CB7A234F9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88293-256B-4F4C-89C9-86372EE206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du.lenobl.ru/media/news/images/2021/08/06/%D0%93%D0%98%D0%90_9.png">
            <a:extLst>
              <a:ext uri="{FF2B5EF4-FFF2-40B4-BE49-F238E27FC236}">
                <a16:creationId xmlns:a16="http://schemas.microsoft.com/office/drawing/2014/main" id="{8B45A524-CDAD-45B2-86B0-5D6E870E4E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134" r="12252" b="-1"/>
          <a:stretch/>
        </p:blipFill>
        <p:spPr bwMode="auto">
          <a:xfrm>
            <a:off x="4294331" y="463904"/>
            <a:ext cx="4960600" cy="379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784F70C-23D8-45F8-AE11-2C288720DB9B}"/>
              </a:ext>
            </a:extLst>
          </p:cNvPr>
          <p:cNvSpPr txBox="1"/>
          <p:nvPr/>
        </p:nvSpPr>
        <p:spPr>
          <a:xfrm>
            <a:off x="2440739" y="4832059"/>
            <a:ext cx="85320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Информационная презентация для родителей выпускников 9ого класса.</a:t>
            </a:r>
          </a:p>
        </p:txBody>
      </p:sp>
    </p:spTree>
    <p:extLst>
      <p:ext uri="{BB962C8B-B14F-4D97-AF65-F5344CB8AC3E}">
        <p14:creationId xmlns:p14="http://schemas.microsoft.com/office/powerpoint/2010/main" val="2600381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du.lenobl.ru/media/news/images/2021/08/06/%D0%93%D0%98%D0%90_9.png">
            <a:extLst>
              <a:ext uri="{FF2B5EF4-FFF2-40B4-BE49-F238E27FC236}">
                <a16:creationId xmlns:a16="http://schemas.microsoft.com/office/drawing/2014/main" id="{ECA21EAA-49FC-452C-9870-0297DDB9F4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134" r="12252" b="-1"/>
          <a:stretch/>
        </p:blipFill>
        <p:spPr bwMode="auto">
          <a:xfrm>
            <a:off x="6238703" y="367807"/>
            <a:ext cx="1571448" cy="120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69571A8-CDEF-495F-94A9-08C03A4F4F71}"/>
              </a:ext>
            </a:extLst>
          </p:cNvPr>
          <p:cNvSpPr/>
          <p:nvPr/>
        </p:nvSpPr>
        <p:spPr>
          <a:xfrm>
            <a:off x="2759978" y="1757860"/>
            <a:ext cx="859812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000" dirty="0">
                <a:solidFill>
                  <a:srgbClr val="000000"/>
                </a:solidFill>
                <a:latin typeface="Futura"/>
              </a:rPr>
              <a:t>ГИА в форме ОГЭ и (или) ГВЭ включает в себя четыре экзамена по следующим предметам: </a:t>
            </a:r>
          </a:p>
          <a:p>
            <a:pPr indent="457200" algn="just"/>
            <a:endParaRPr lang="ru-RU" sz="2000" dirty="0">
              <a:solidFill>
                <a:srgbClr val="000000"/>
              </a:solidFill>
              <a:latin typeface="Futura"/>
            </a:endParaRPr>
          </a:p>
          <a:p>
            <a:pPr indent="457200" algn="just"/>
            <a:r>
              <a:rPr lang="ru-RU" sz="2000" dirty="0">
                <a:solidFill>
                  <a:srgbClr val="000000"/>
                </a:solidFill>
                <a:latin typeface="Futura"/>
              </a:rPr>
              <a:t>экзамены по русскому языку и математике (обязательные учебные предметы), </a:t>
            </a:r>
          </a:p>
          <a:p>
            <a:pPr indent="457200" algn="just"/>
            <a:r>
              <a:rPr lang="ru-RU" sz="2000" dirty="0">
                <a:solidFill>
                  <a:srgbClr val="000000"/>
                </a:solidFill>
                <a:latin typeface="Futura"/>
              </a:rPr>
              <a:t>экзамены по выбору : физика, химия, биология, литература, география, история, обществознание, иностранные языки (английский, французский, немецкий и испанский языки), информатика и информационно-коммуникационные технологии (ИКТ).</a:t>
            </a:r>
          </a:p>
          <a:p>
            <a:pPr indent="457200" algn="just"/>
            <a:endParaRPr lang="ru-RU" sz="2000" dirty="0">
              <a:solidFill>
                <a:srgbClr val="000000"/>
              </a:solidFill>
              <a:latin typeface="Futura"/>
            </a:endParaRPr>
          </a:p>
        </p:txBody>
      </p:sp>
      <p:sp>
        <p:nvSpPr>
          <p:cNvPr id="4" name="Блок-схема: решение 3">
            <a:extLst>
              <a:ext uri="{FF2B5EF4-FFF2-40B4-BE49-F238E27FC236}">
                <a16:creationId xmlns:a16="http://schemas.microsoft.com/office/drawing/2014/main" id="{4BBD8EA9-DC38-4A52-B8EF-A8C753DD1F5C}"/>
              </a:ext>
            </a:extLst>
          </p:cNvPr>
          <p:cNvSpPr/>
          <p:nvPr/>
        </p:nvSpPr>
        <p:spPr>
          <a:xfrm>
            <a:off x="3003258" y="2793871"/>
            <a:ext cx="234891" cy="2013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решение 11">
            <a:extLst>
              <a:ext uri="{FF2B5EF4-FFF2-40B4-BE49-F238E27FC236}">
                <a16:creationId xmlns:a16="http://schemas.microsoft.com/office/drawing/2014/main" id="{E0D98FFC-390A-41A6-B677-A61E1100CE52}"/>
              </a:ext>
            </a:extLst>
          </p:cNvPr>
          <p:cNvSpPr/>
          <p:nvPr/>
        </p:nvSpPr>
        <p:spPr>
          <a:xfrm>
            <a:off x="3003258" y="3430398"/>
            <a:ext cx="234891" cy="20133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E09987B-437D-4815-9912-2CA891360EC2}"/>
              </a:ext>
            </a:extLst>
          </p:cNvPr>
          <p:cNvSpPr/>
          <p:nvPr/>
        </p:nvSpPr>
        <p:spPr>
          <a:xfrm>
            <a:off x="781871" y="5235735"/>
            <a:ext cx="107345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rgbClr val="000000"/>
                </a:solidFill>
                <a:latin typeface="Futura"/>
              </a:rPr>
              <a:t>Для участников ГИА с ограниченными возможностями здоровья, участников ГИА – детей-инвалидов и инвалидов по их желанию ГИА проводится только по обязательным учебным предметам.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51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40D4ABA-49E4-4548-B431-352474C67C16}"/>
              </a:ext>
            </a:extLst>
          </p:cNvPr>
          <p:cNvSpPr/>
          <p:nvPr/>
        </p:nvSpPr>
        <p:spPr>
          <a:xfrm>
            <a:off x="2350526" y="739875"/>
            <a:ext cx="9266767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" algn="ctr">
              <a:lnSpc>
                <a:spcPts val="148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Общая</a:t>
            </a:r>
            <a:r>
              <a:rPr lang="ru-RU" sz="2800" b="1" kern="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информация</a:t>
            </a:r>
            <a:r>
              <a:rPr lang="ru-RU" sz="28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b="1" kern="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порядке</a:t>
            </a:r>
            <a:r>
              <a:rPr lang="ru-RU" sz="2800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проведении</a:t>
            </a:r>
            <a:r>
              <a:rPr lang="ru-RU" sz="2800" b="1" kern="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ОГЭ:</a:t>
            </a:r>
          </a:p>
          <a:p>
            <a:pPr marL="64770" algn="ctr">
              <a:lnSpc>
                <a:spcPts val="1480"/>
              </a:lnSpc>
              <a:spcBef>
                <a:spcPts val="5"/>
              </a:spcBef>
              <a:spcAft>
                <a:spcPts val="0"/>
              </a:spcAft>
            </a:pPr>
            <a:endParaRPr lang="ru-RU" sz="2800" b="1" kern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120" lvl="0" indent="-342900" algn="just">
              <a:spcAft>
                <a:spcPts val="0"/>
              </a:spcAft>
              <a:buSzPts val="13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    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обеспечения       безопасности,     обеспечения       порядка</a:t>
            </a:r>
            <a:r>
              <a:rPr lang="ru-RU" sz="16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предотвращения фактов нарушения порядка проведения ОГЭ пункты проведения</a:t>
            </a:r>
            <a:r>
              <a:rPr lang="ru-RU" sz="16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экзаменов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(ППЭ)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оборудуются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стационарными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(или)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переносными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металлоискателями;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ППЭ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аудитории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ППЭ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оборудуются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средствами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видеонаблюдения; по решению государственной экзаменационной комиссии (ГЭК)</a:t>
            </a:r>
            <a:r>
              <a:rPr lang="ru-RU" sz="16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ППЭ</a:t>
            </a:r>
            <a:r>
              <a:rPr lang="ru-RU" sz="16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оборудуются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системами</a:t>
            </a:r>
            <a:r>
              <a:rPr lang="ru-RU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подавления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сигналов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подвижной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связи.</a:t>
            </a:r>
          </a:p>
          <a:p>
            <a:pPr marL="342900" marR="69850" lvl="0" indent="-342900" algn="just">
              <a:spcAft>
                <a:spcPts val="0"/>
              </a:spcAft>
              <a:buSzPts val="13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ОГЭ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всем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учебным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предметам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начинается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10.00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местному</a:t>
            </a:r>
            <a:r>
              <a:rPr lang="ru-RU" sz="16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времени.</a:t>
            </a:r>
          </a:p>
          <a:p>
            <a:pPr marL="342900" marR="67945" lvl="0" indent="-342900" algn="just">
              <a:spcAft>
                <a:spcPts val="0"/>
              </a:spcAft>
              <a:buSzPts val="13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экзаменов по каждому учебному предмету утверждаются,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изменяются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(или)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аннулируются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председателем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ГЭК.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</a:t>
            </a:r>
            <a:r>
              <a:rPr lang="ru-RU" sz="16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случае</a:t>
            </a:r>
            <a:r>
              <a:rPr lang="ru-RU" sz="16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проведения</a:t>
            </a:r>
            <a:r>
              <a:rPr lang="ru-RU" sz="16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перепроверки</a:t>
            </a:r>
            <a:r>
              <a:rPr lang="ru-RU" sz="16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экзаменационных</a:t>
            </a:r>
            <a:r>
              <a:rPr lang="ru-RU" sz="1600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работ.</a:t>
            </a:r>
            <a:r>
              <a:rPr lang="ru-RU" sz="1600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Аннулирование результатов возможно 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случае</a:t>
            </a:r>
            <a:r>
              <a:rPr lang="ru-RU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выявления</a:t>
            </a:r>
            <a:r>
              <a:rPr lang="ru-RU" sz="16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нарушений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Порядка.</a:t>
            </a:r>
          </a:p>
          <a:p>
            <a:pPr marL="342900" marR="66675" lvl="0" indent="-342900" algn="just">
              <a:spcAft>
                <a:spcPts val="0"/>
              </a:spcAft>
              <a:buSzPts val="13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ГИА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признаются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удовлетворительными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случае,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 ГИА по сдаваемым учебным предметам набрал минимальное количество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первичных</a:t>
            </a:r>
            <a:r>
              <a:rPr lang="ru-RU" sz="16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баллов.</a:t>
            </a:r>
          </a:p>
          <a:p>
            <a:pPr marL="342900" marR="69215" lvl="0" indent="-342900" algn="just">
              <a:spcAft>
                <a:spcPts val="0"/>
              </a:spcAft>
              <a:buSzPts val="13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ГИА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течение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рабочего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дня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утверждаются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председателем</a:t>
            </a:r>
            <a:r>
              <a:rPr lang="ru-RU" sz="16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ГЭК.</a:t>
            </a:r>
            <a:r>
              <a:rPr lang="ru-RU" sz="16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После</a:t>
            </a:r>
            <a:r>
              <a:rPr lang="ru-RU" sz="16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утверждения</a:t>
            </a:r>
            <a:r>
              <a:rPr lang="ru-RU" sz="16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16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ГИА</a:t>
            </a:r>
            <a:r>
              <a:rPr lang="ru-RU" sz="16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течение</a:t>
            </a:r>
            <a:r>
              <a:rPr lang="ru-RU" sz="16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ru-RU" sz="16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рабочего</a:t>
            </a:r>
            <a:r>
              <a:rPr lang="ru-RU" sz="1600" spc="-3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дня передаются в образовательные организации для последующего ознакомления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ГИА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полученными</a:t>
            </a:r>
            <a:r>
              <a:rPr lang="ru-RU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ими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результатами</a:t>
            </a:r>
            <a:r>
              <a:rPr lang="ru-RU" sz="16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ГИА.</a:t>
            </a:r>
          </a:p>
          <a:p>
            <a:pPr marL="64770" marR="70485" indent="44894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Ознакомление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ГИА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утвержденными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председателем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ГЭК</a:t>
            </a:r>
            <a:r>
              <a:rPr lang="ru-RU" sz="1600" spc="-3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результатами ГИА по учебному предмету осуществляется в течение одного рабочего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дня со дня их передачи в образовательные организации. Указанный день считается</a:t>
            </a:r>
            <a:r>
              <a:rPr lang="ru-RU" sz="16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официальным</a:t>
            </a:r>
            <a:r>
              <a:rPr lang="ru-RU" sz="16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днем</a:t>
            </a:r>
            <a:r>
              <a:rPr lang="ru-RU" sz="16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объявления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332892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6"/>
            <a:ext cx="1685191" cy="184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E1990347-50A6-4E28-812B-22D927560CD2}"/>
              </a:ext>
            </a:extLst>
          </p:cNvPr>
          <p:cNvGrpSpPr/>
          <p:nvPr/>
        </p:nvGrpSpPr>
        <p:grpSpPr>
          <a:xfrm>
            <a:off x="7084853" y="584939"/>
            <a:ext cx="4315786" cy="5637402"/>
            <a:chOff x="6782849" y="729842"/>
            <a:chExt cx="3777572" cy="5398316"/>
          </a:xfrm>
        </p:grpSpPr>
        <p:pic>
          <p:nvPicPr>
            <p:cNvPr id="6146" name="Picture 2" descr="http://www.licey5vrn.ru/%D0%9E%D0%93%D0%AD%20%D0%B8%20%D0%95%D0%93%D0%AD/%D0%9E%D0%93%D0%AD/3b078f7dbd664092a2484bd4211187e6.jpg">
              <a:extLst>
                <a:ext uri="{FF2B5EF4-FFF2-40B4-BE49-F238E27FC236}">
                  <a16:creationId xmlns:a16="http://schemas.microsoft.com/office/drawing/2014/main" id="{3336CB81-DB57-4C30-B00A-567B30B564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849" y="729842"/>
              <a:ext cx="3777572" cy="53983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EC8EF62-0BD9-4DAF-9962-5664D83C2D3D}"/>
                </a:ext>
              </a:extLst>
            </p:cNvPr>
            <p:cNvSpPr/>
            <p:nvPr/>
          </p:nvSpPr>
          <p:spPr>
            <a:xfrm>
              <a:off x="6895750" y="931178"/>
              <a:ext cx="838900" cy="41106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1F6A342-C4C9-40AA-B79A-5B0CA6CD2C1D}"/>
              </a:ext>
            </a:extLst>
          </p:cNvPr>
          <p:cNvSpPr txBox="1"/>
          <p:nvPr/>
        </p:nvSpPr>
        <p:spPr>
          <a:xfrm>
            <a:off x="2869035" y="1101437"/>
            <a:ext cx="3540154" cy="445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5B84F57-A517-43C2-AF91-0B42335A87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544" y="840116"/>
            <a:ext cx="4762287" cy="517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56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du.lenobl.ru/media/news/images/2021/08/06/%D0%93%D0%98%D0%90_9.png">
            <a:extLst>
              <a:ext uri="{FF2B5EF4-FFF2-40B4-BE49-F238E27FC236}">
                <a16:creationId xmlns:a16="http://schemas.microsoft.com/office/drawing/2014/main" id="{ECA21EAA-49FC-452C-9870-0297DDB9F4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134" r="12252" b="-1"/>
          <a:stretch/>
        </p:blipFill>
        <p:spPr bwMode="auto">
          <a:xfrm>
            <a:off x="9116126" y="381657"/>
            <a:ext cx="2515981" cy="192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2EA41E7-1195-44A6-8620-F76B0D22EC5F}"/>
              </a:ext>
            </a:extLst>
          </p:cNvPr>
          <p:cNvSpPr txBox="1"/>
          <p:nvPr/>
        </p:nvSpPr>
        <p:spPr>
          <a:xfrm>
            <a:off x="2676087" y="486013"/>
            <a:ext cx="6300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/>
              <a:t>Даты проведения экзаменов: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637793-6ACD-4E4E-80FF-1D885A5986F4}"/>
              </a:ext>
            </a:extLst>
          </p:cNvPr>
          <p:cNvSpPr txBox="1"/>
          <p:nvPr/>
        </p:nvSpPr>
        <p:spPr>
          <a:xfrm>
            <a:off x="3354498" y="1221545"/>
            <a:ext cx="622689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19.05 - Английский язык (у)</a:t>
            </a:r>
          </a:p>
          <a:p>
            <a:r>
              <a:rPr lang="ru-RU" sz="2800" dirty="0"/>
              <a:t>20.05 - Английский язык (п)</a:t>
            </a:r>
          </a:p>
          <a:p>
            <a:r>
              <a:rPr lang="ru-RU" sz="2800" dirty="0"/>
              <a:t>23.05 – Математика</a:t>
            </a:r>
          </a:p>
          <a:p>
            <a:r>
              <a:rPr lang="ru-RU" sz="2800" dirty="0"/>
              <a:t>27.05 – Обществознание</a:t>
            </a:r>
          </a:p>
          <a:p>
            <a:r>
              <a:rPr lang="ru-RU" sz="2800" dirty="0"/>
              <a:t>01.06, 22.06 – Физика</a:t>
            </a:r>
          </a:p>
          <a:p>
            <a:r>
              <a:rPr lang="ru-RU" sz="2800" dirty="0"/>
              <a:t>01.06 – Химия</a:t>
            </a:r>
          </a:p>
          <a:p>
            <a:r>
              <a:rPr lang="ru-RU" sz="2800" dirty="0"/>
              <a:t>01.06 – История</a:t>
            </a:r>
          </a:p>
          <a:p>
            <a:r>
              <a:rPr lang="ru-RU" sz="2800" dirty="0"/>
              <a:t>07.06 – Русский язык</a:t>
            </a:r>
          </a:p>
          <a:p>
            <a:r>
              <a:rPr lang="ru-RU" sz="2800" dirty="0"/>
              <a:t>15.06 – Информатика</a:t>
            </a:r>
          </a:p>
          <a:p>
            <a:r>
              <a:rPr lang="ru-RU" sz="2800" dirty="0"/>
              <a:t>15.06 – Биология</a:t>
            </a:r>
          </a:p>
          <a:p>
            <a:r>
              <a:rPr lang="ru-RU" sz="2800" dirty="0"/>
              <a:t>22.06 – География</a:t>
            </a:r>
          </a:p>
          <a:p>
            <a:r>
              <a:rPr lang="ru-RU" sz="2800" dirty="0"/>
              <a:t>22.06 – Литература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58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>
            <a:extLst>
              <a:ext uri="{FF2B5EF4-FFF2-40B4-BE49-F238E27FC236}">
                <a16:creationId xmlns:a16="http://schemas.microsoft.com/office/drawing/2014/main" id="{A645CCA0-AA9D-47A0-ACD2-B05994B5BF20}"/>
              </a:ext>
            </a:extLst>
          </p:cNvPr>
          <p:cNvSpPr/>
          <p:nvPr/>
        </p:nvSpPr>
        <p:spPr>
          <a:xfrm>
            <a:off x="394283" y="181125"/>
            <a:ext cx="11509695" cy="6445031"/>
          </a:xfrm>
          <a:prstGeom prst="frame">
            <a:avLst>
              <a:gd name="adj1" fmla="val 1537"/>
            </a:avLst>
          </a:prstGeom>
          <a:solidFill>
            <a:srgbClr val="C0CC26"/>
          </a:solidFill>
          <a:ln>
            <a:solidFill>
              <a:srgbClr val="C0CC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2" descr="H:\логотип 7 шк.jpg">
            <a:extLst>
              <a:ext uri="{FF2B5EF4-FFF2-40B4-BE49-F238E27FC236}">
                <a16:creationId xmlns:a16="http://schemas.microsoft.com/office/drawing/2014/main" id="{4958BCFD-8A69-4769-B976-8C43956286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711"/>
          <a:stretch/>
        </p:blipFill>
        <p:spPr bwMode="auto">
          <a:xfrm>
            <a:off x="484495" y="181125"/>
            <a:ext cx="1866031" cy="20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du.lenobl.ru/media/news/images/2021/08/06/%D0%93%D0%98%D0%90_9.png">
            <a:extLst>
              <a:ext uri="{FF2B5EF4-FFF2-40B4-BE49-F238E27FC236}">
                <a16:creationId xmlns:a16="http://schemas.microsoft.com/office/drawing/2014/main" id="{ECA21EAA-49FC-452C-9870-0297DDB9F4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134" r="12252" b="-1"/>
          <a:stretch/>
        </p:blipFill>
        <p:spPr bwMode="auto">
          <a:xfrm>
            <a:off x="9747415" y="487981"/>
            <a:ext cx="1860117" cy="142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2374661-2B2E-4E18-AC28-325DC593A8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148471"/>
              </p:ext>
            </p:extLst>
          </p:nvPr>
        </p:nvGraphicFramePr>
        <p:xfrm>
          <a:off x="2254653" y="1627161"/>
          <a:ext cx="7428676" cy="47233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85145">
                  <a:extLst>
                    <a:ext uri="{9D8B030D-6E8A-4147-A177-3AD203B41FA5}">
                      <a16:colId xmlns:a16="http://schemas.microsoft.com/office/drawing/2014/main" val="2237826321"/>
                    </a:ext>
                  </a:extLst>
                </a:gridCol>
                <a:gridCol w="4643531">
                  <a:extLst>
                    <a:ext uri="{9D8B030D-6E8A-4147-A177-3AD203B41FA5}">
                      <a16:colId xmlns:a16="http://schemas.microsoft.com/office/drawing/2014/main" val="890179643"/>
                    </a:ext>
                  </a:extLst>
                </a:gridCol>
              </a:tblGrid>
              <a:tr h="417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Диагностическое тестирование по общеобразовательным предметам 9 класса, ОГЭ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1367123"/>
                  </a:ext>
                </a:extLst>
              </a:tr>
              <a:tr h="417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 марта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Русский язык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491322"/>
                  </a:ext>
                </a:extLst>
              </a:tr>
              <a:tr h="417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26 марта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Информатика и ИКТ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Английский язык (устная часть)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509207"/>
                  </a:ext>
                </a:extLst>
              </a:tr>
              <a:tr h="4039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 марта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Математика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8034637"/>
                  </a:ext>
                </a:extLst>
              </a:tr>
              <a:tr h="6058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 марта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Английский язык (письменная часть)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Биология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История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7029625"/>
                  </a:ext>
                </a:extLst>
              </a:tr>
              <a:tr h="417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 марта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Обществознание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Химия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9144087"/>
                  </a:ext>
                </a:extLst>
              </a:tr>
              <a:tr h="417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 марта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География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Физика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8054795"/>
                  </a:ext>
                </a:extLst>
              </a:tr>
              <a:tr h="632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01 апреля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Информатика и ИКТ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Литература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Химия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1437366"/>
                  </a:ext>
                </a:extLst>
              </a:tr>
              <a:tr h="4179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02 апреля 2022 года в 10.00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РЕЗЕРВ ПО ВСЕМ ПРЕДМЕТАМ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3761859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28CA3903-0B6E-432B-A7A6-D1B3FEE59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3354" y="395379"/>
            <a:ext cx="639127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Сроки проведения диагностического тестирования в 2021-2022 учебном году: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038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450</Words>
  <Application>Microsoft Office PowerPoint</Application>
  <PresentationFormat>Широкоэкранный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Futura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</dc:title>
  <dc:creator>user1</dc:creator>
  <cp:lastModifiedBy>комп</cp:lastModifiedBy>
  <cp:revision>70</cp:revision>
  <cp:lastPrinted>2022-02-21T05:13:13Z</cp:lastPrinted>
  <dcterms:created xsi:type="dcterms:W3CDTF">2021-08-10T06:22:42Z</dcterms:created>
  <dcterms:modified xsi:type="dcterms:W3CDTF">2022-02-21T06:09:24Z</dcterms:modified>
</cp:coreProperties>
</file>